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9" r:id="rId2"/>
    <p:sldId id="266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300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B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81919" autoAdjust="0"/>
  </p:normalViewPr>
  <p:slideViewPr>
    <p:cSldViewPr>
      <p:cViewPr varScale="1">
        <p:scale>
          <a:sx n="73" d="100"/>
          <a:sy n="73" d="100"/>
        </p:scale>
        <p:origin x="1290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4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0BAFE-F93D-4D0E-8A19-C93C42AE6356}" type="datetimeFigureOut">
              <a:rPr lang="fr-FR" smtClean="0"/>
              <a:pPr/>
              <a:t>14/01/2021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473F0-2D35-45BA-B5D2-34BCA39A24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1950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r.vikidia.org/wiki/Jour_f%C3%A9ri%C3%A9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473F0-2D35-45BA-B5D2-34BCA39A241D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9159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« Il y a beaucoup de causes pour lesquelles je suis prêt à mourir, mais aucune pour laquelle je suis prêt à tuer»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473F0-2D35-45BA-B5D2-34BCA39A241D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168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« Il y a beaucoup de causes pour lesquelles je suis prêt à mourir, mais aucune pour laquelle je suis prêt à tuer»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473F0-2D35-45BA-B5D2-34BCA39A241D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96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="0" dirty="0">
                <a:effectLst/>
                <a:latin typeface="Roboto"/>
              </a:rPr>
              <a:t/>
            </a:r>
            <a:br>
              <a:rPr lang="fr-FR" b="0" dirty="0">
                <a:effectLst/>
                <a:latin typeface="Roboto"/>
              </a:rPr>
            </a:br>
            <a:r>
              <a:rPr lang="fr-FR" sz="2800" b="1" baseline="0" dirty="0">
                <a:effectLst/>
                <a:latin typeface="Roboto"/>
              </a:rPr>
              <a:t>Victor Marie Hugo (1802- 1885) </a:t>
            </a:r>
            <a:r>
              <a:rPr lang="fr-FR" sz="2800" b="0" baseline="0" dirty="0">
                <a:effectLst/>
                <a:latin typeface="Roboto"/>
              </a:rPr>
              <a:t>est un poète, romancier et dramaturge français </a:t>
            </a:r>
          </a:p>
          <a:p>
            <a:r>
              <a:rPr lang="fr-FR" sz="2800" b="0" baseline="0" dirty="0">
                <a:effectLst/>
                <a:latin typeface="Roboto"/>
              </a:rPr>
              <a:t>considéré comme l’un des plus importants écrivains de la littérature française. </a:t>
            </a:r>
          </a:p>
          <a:p>
            <a:r>
              <a:rPr lang="fr-FR" sz="2800" b="0" baseline="0" dirty="0">
                <a:effectLst/>
                <a:latin typeface="Roboto"/>
              </a:rPr>
              <a:t>Il est aussi une personnalité politique et un intellectuel engagé du XIXe siècle.</a:t>
            </a:r>
            <a:endParaRPr lang="en-US" sz="1800" b="0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473F0-2D35-45BA-B5D2-34BCA39A241D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306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0" dirty="0">
                <a:effectLst/>
                <a:latin typeface="Roboto"/>
              </a:rPr>
              <a:t/>
            </a:r>
            <a:br>
              <a:rPr lang="fr-FR" b="0" dirty="0">
                <a:effectLst/>
                <a:latin typeface="Roboto"/>
              </a:rPr>
            </a:br>
            <a:r>
              <a:rPr lang="fr-FR" b="1" dirty="0">
                <a:effectLst/>
                <a:latin typeface="Roboto"/>
              </a:rPr>
              <a:t>VICTOR HUGO et LA LUTTE POUR LA JUSTICE</a:t>
            </a:r>
          </a:p>
          <a:p>
            <a:endParaRPr lang="fr-FR" b="0" dirty="0">
              <a:effectLst/>
              <a:latin typeface="Roboto"/>
            </a:endParaRPr>
          </a:p>
          <a:p>
            <a:r>
              <a:rPr lang="fr-FR" sz="4000" b="1" dirty="0"/>
              <a:t>Victor Hugo a toujours dénoncé les injustices</a:t>
            </a:r>
          </a:p>
          <a:p>
            <a:r>
              <a:rPr lang="fr-FR" sz="4000" b="1" dirty="0"/>
              <a:t>et il a lutter contre la peine de mort</a:t>
            </a:r>
          </a:p>
          <a:p>
            <a:endParaRPr lang="en-US" sz="1800" b="1" baseline="0" dirty="0"/>
          </a:p>
          <a:p>
            <a:r>
              <a:rPr lang="en-US" sz="1800" b="1" baseline="0" dirty="0" err="1"/>
              <a:t>En</a:t>
            </a:r>
            <a:r>
              <a:rPr lang="en-US" sz="1800" b="1" baseline="0" dirty="0"/>
              <a:t> 1839, Victor Hugo utilize </a:t>
            </a:r>
            <a:r>
              <a:rPr lang="en-US" sz="1800" b="1" baseline="0" dirty="0" err="1"/>
              <a:t>sa</a:t>
            </a:r>
            <a:r>
              <a:rPr lang="en-US" sz="1800" b="1" baseline="0" dirty="0"/>
              <a:t> </a:t>
            </a:r>
            <a:r>
              <a:rPr lang="en-US" sz="1800" b="1" baseline="0" dirty="0" err="1"/>
              <a:t>célébrité</a:t>
            </a:r>
            <a:r>
              <a:rPr lang="en-US" sz="1800" b="1" baseline="0" dirty="0"/>
              <a:t> </a:t>
            </a:r>
            <a:r>
              <a:rPr lang="en-US" sz="1800" b="1" baseline="0" dirty="0" err="1"/>
              <a:t>en</a:t>
            </a:r>
            <a:r>
              <a:rPr lang="en-US" sz="1800" b="1" baseline="0" dirty="0"/>
              <a:t> </a:t>
            </a:r>
            <a:r>
              <a:rPr lang="en-US" sz="1800" b="1" baseline="0" dirty="0" err="1"/>
              <a:t>faveur</a:t>
            </a:r>
            <a:r>
              <a:rPr lang="en-US" sz="1800" b="1" baseline="0" dirty="0"/>
              <a:t> d’un </a:t>
            </a:r>
            <a:r>
              <a:rPr lang="en-US" sz="1800" b="1" baseline="0" dirty="0" err="1"/>
              <a:t>condamné</a:t>
            </a:r>
            <a:r>
              <a:rPr lang="en-US" sz="1800" b="1" baseline="0" dirty="0"/>
              <a:t> à mort</a:t>
            </a:r>
          </a:p>
          <a:p>
            <a:r>
              <a:rPr lang="en-US" sz="1800" b="1" baseline="0" dirty="0"/>
              <a:t>Il intercede </a:t>
            </a:r>
            <a:r>
              <a:rPr lang="en-US" sz="1800" b="1" baseline="0" dirty="0" err="1"/>
              <a:t>auprès</a:t>
            </a:r>
            <a:r>
              <a:rPr lang="en-US" sz="1800" b="1" baseline="0" dirty="0"/>
              <a:t> du </a:t>
            </a:r>
            <a:r>
              <a:rPr lang="en-US" sz="1800" b="1" baseline="0" dirty="0" err="1"/>
              <a:t>roi</a:t>
            </a:r>
            <a:r>
              <a:rPr lang="en-US" sz="1800" b="1" baseline="0" dirty="0"/>
              <a:t> Louis-Philippe</a:t>
            </a:r>
          </a:p>
          <a:p>
            <a:endParaRPr lang="en-US" sz="1800" b="1" baseline="0" dirty="0"/>
          </a:p>
          <a:p>
            <a:r>
              <a:rPr lang="en-US" sz="1800" b="1" baseline="0" dirty="0" err="1"/>
              <a:t>En</a:t>
            </a:r>
            <a:r>
              <a:rPr lang="en-US" sz="1800" b="1" baseline="0" dirty="0"/>
              <a:t> 1848, Hugo et </a:t>
            </a:r>
            <a:r>
              <a:rPr lang="en-US" sz="1800" b="1" baseline="0" dirty="0" err="1"/>
              <a:t>d’autres</a:t>
            </a:r>
            <a:r>
              <a:rPr lang="en-US" sz="1800" b="1" baseline="0" dirty="0"/>
              <a:t> </a:t>
            </a:r>
            <a:r>
              <a:rPr lang="en-US" sz="1800" b="1" baseline="0" dirty="0" err="1"/>
              <a:t>parlementaires</a:t>
            </a:r>
            <a:r>
              <a:rPr lang="en-US" sz="1800" b="1" baseline="0" dirty="0"/>
              <a:t> </a:t>
            </a:r>
            <a:r>
              <a:rPr lang="en-US" sz="1800" b="1" baseline="0" dirty="0" err="1"/>
              <a:t>proposent</a:t>
            </a:r>
            <a:r>
              <a:rPr lang="en-US" sz="1800" b="1" baseline="0" dirty="0"/>
              <a:t> </a:t>
            </a:r>
            <a:r>
              <a:rPr lang="en-US" sz="1800" b="1" baseline="0" dirty="0" err="1"/>
              <a:t>une</a:t>
            </a:r>
            <a:r>
              <a:rPr lang="en-US" sz="1800" b="1" baseline="0" dirty="0"/>
              <a:t> </a:t>
            </a:r>
            <a:r>
              <a:rPr lang="en-US" sz="1800" b="1" baseline="0" dirty="0" err="1"/>
              <a:t>loi</a:t>
            </a:r>
            <a:r>
              <a:rPr lang="en-US" sz="1800" b="1" baseline="0" dirty="0"/>
              <a:t> pour </a:t>
            </a:r>
            <a:r>
              <a:rPr lang="en-US" sz="1800" b="1" baseline="0" dirty="0" err="1"/>
              <a:t>l’abolition</a:t>
            </a:r>
            <a:r>
              <a:rPr lang="en-US" sz="1800" b="1" baseline="0" dirty="0"/>
              <a:t> </a:t>
            </a:r>
            <a:r>
              <a:rPr lang="en-US" sz="1800" b="1" baseline="0" dirty="0" err="1"/>
              <a:t>totale</a:t>
            </a:r>
            <a:r>
              <a:rPr lang="en-US" sz="1800" b="1" baseline="0" dirty="0"/>
              <a:t> de la </a:t>
            </a:r>
            <a:r>
              <a:rPr lang="en-US" sz="1800" b="1" baseline="0" dirty="0" err="1"/>
              <a:t>peine</a:t>
            </a:r>
            <a:r>
              <a:rPr lang="en-US" sz="1800" b="1" baseline="0" dirty="0"/>
              <a:t> </a:t>
            </a:r>
            <a:r>
              <a:rPr lang="en-US" sz="1800" b="1" baseline="0" dirty="0" err="1"/>
              <a:t>capitale</a:t>
            </a:r>
            <a:r>
              <a:rPr lang="en-US" sz="1800" b="1" baseline="0" dirty="0"/>
              <a:t>.</a:t>
            </a:r>
            <a:endParaRPr lang="fr-FR" sz="4000" b="1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473F0-2D35-45BA-B5D2-34BCA39A241D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9498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2800" b="1" baseline="0" dirty="0">
                <a:effectLst/>
                <a:latin typeface="Roboto"/>
              </a:rPr>
              <a:t>Victor Marie Hugo </a:t>
            </a:r>
            <a:r>
              <a:rPr lang="fr-FR" sz="3200" b="1" dirty="0"/>
              <a:t>a écrit les romans :</a:t>
            </a:r>
            <a:endParaRPr lang="en-US" sz="32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2800" dirty="0"/>
              <a:t>Notre-Dame de Paris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2800" dirty="0"/>
              <a:t>Les Misérables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2800" dirty="0"/>
              <a:t>Le Dernier Jour d'un Condamné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2800" dirty="0"/>
              <a:t>L'homme qui rit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2800" dirty="0" err="1"/>
              <a:t>Quatrevingt-Treize</a:t>
            </a:r>
            <a:endParaRPr lang="fr-FR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2800" dirty="0"/>
              <a:t>Les Travailleurs de La Mer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2800" dirty="0"/>
              <a:t>Claude Gueux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473F0-2D35-45BA-B5D2-34BCA39A241D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6658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« le peine de mort est le signe spécial et éternel de la barbarie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473F0-2D35-45BA-B5D2-34BCA39A241D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913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0" dirty="0">
              <a:effectLst/>
              <a:latin typeface="Roboto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473F0-2D35-45BA-B5D2-34BCA39A241D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158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effectLst/>
                <a:latin typeface="Roboto"/>
              </a:rPr>
              <a:t>Il est surnommé « le Mahatma », « qui a une grande âme 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effectLst/>
                <a:latin typeface="Roboto"/>
              </a:rPr>
              <a:t>est un philosophe et homme politique indien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b="1" dirty="0">
              <a:effectLst/>
              <a:latin typeface="Roboto"/>
            </a:endParaRPr>
          </a:p>
          <a:p>
            <a:r>
              <a:rPr lang="fr-FR" sz="1800" b="0" baseline="0" dirty="0"/>
              <a:t>Il est né le 2 octobre 1869 à Porbandar (Gujarat, Inde) dans une famille aisée de l'Inde</a:t>
            </a:r>
          </a:p>
          <a:p>
            <a:endParaRPr lang="fr-FR" sz="1800" b="0" baseline="0" dirty="0"/>
          </a:p>
          <a:p>
            <a:r>
              <a:rPr lang="fr-FR" sz="2800" b="0" u="none" strike="noStrike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Il est un modèle pour de nombreuses personnes par sa résistance non-violente et sa pensée</a:t>
            </a:r>
            <a:endParaRPr lang="en-US" sz="1800" b="0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473F0-2D35-45BA-B5D2-34BCA39A241D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5681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sz="5400" b="1" dirty="0"/>
              <a:t>Gandhi, toute sa vie il se bat pour :</a:t>
            </a:r>
          </a:p>
          <a:p>
            <a:r>
              <a:rPr lang="fr-FR" sz="5400" dirty="0"/>
              <a:t>- les pauvres, l'émancipation des femmes, </a:t>
            </a:r>
          </a:p>
          <a:p>
            <a:pPr marL="0" indent="0">
              <a:buFontTx/>
              <a:buNone/>
            </a:pPr>
            <a:r>
              <a:rPr lang="fr-FR" sz="5400" dirty="0"/>
              <a:t>- la paix entre les communautés religieuses </a:t>
            </a:r>
          </a:p>
          <a:p>
            <a:pPr marL="0" indent="0">
              <a:buFontTx/>
              <a:buNone/>
            </a:pPr>
            <a:r>
              <a:rPr lang="fr-FR" sz="5400" dirty="0"/>
              <a:t>- contre le système des castes à l’origine des inégalités sociales entre les Indiens</a:t>
            </a:r>
          </a:p>
          <a:p>
            <a:pPr marL="0" indent="0">
              <a:buFontTx/>
              <a:buNone/>
            </a:pPr>
            <a:r>
              <a:rPr lang="fr-FR" sz="4000" b="1" baseline="0" dirty="0"/>
              <a:t>- Mais son plus grand combat est celui qu’il va mener pour l’indépendance de son pays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473F0-2D35-45BA-B5D2-34BCA39A241D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303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sz="4000" dirty="0"/>
              <a:t>Gandhi a été reconnu comme le </a:t>
            </a:r>
            <a:r>
              <a:rPr lang="fr-FR" sz="4000" i="1" dirty="0"/>
              <a:t>Père de la Nation</a:t>
            </a:r>
            <a:r>
              <a:rPr lang="fr-FR" sz="4000" dirty="0"/>
              <a:t> en Inde et son anniversaire, le 2 octobre, </a:t>
            </a:r>
          </a:p>
          <a:p>
            <a:endParaRPr lang="fr-FR" sz="4000" dirty="0"/>
          </a:p>
          <a:p>
            <a:r>
              <a:rPr lang="fr-FR" sz="4000" dirty="0"/>
              <a:t>commémoré comme le </a:t>
            </a:r>
            <a:r>
              <a:rPr lang="fr-FR" sz="4000" i="1" dirty="0"/>
              <a:t>Gandhi </a:t>
            </a:r>
            <a:r>
              <a:rPr lang="fr-FR" sz="4000" i="1" dirty="0" err="1"/>
              <a:t>Jayanti</a:t>
            </a:r>
            <a:r>
              <a:rPr lang="fr-FR" sz="4000" dirty="0"/>
              <a:t>, est un </a:t>
            </a:r>
            <a:r>
              <a:rPr lang="fr-FR" sz="4000" dirty="0">
                <a:hlinkClick r:id="rId3" tooltip="Jour férié"/>
              </a:rPr>
              <a:t>jour férié</a:t>
            </a:r>
            <a:r>
              <a:rPr lang="fr-FR" sz="4000" dirty="0"/>
              <a:t> indien.</a:t>
            </a:r>
            <a:endParaRPr lang="fr-FR" sz="2800" dirty="0"/>
          </a:p>
          <a:p>
            <a:endParaRPr lang="fr-FR" sz="2800" dirty="0"/>
          </a:p>
          <a:p>
            <a:r>
              <a:rPr lang="fr-FR" sz="2800" dirty="0"/>
              <a:t>Il est mort assassiné le 30 janvier 1948 à Delhi (Inde).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473F0-2D35-45BA-B5D2-34BCA39A241D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162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C910-095F-43E0-849A-3F5AFAF86628}" type="datetimeFigureOut">
              <a:rPr lang="fr-FR" smtClean="0"/>
              <a:pPr/>
              <a:t>14/01/2021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2E71C-B9A2-46F7-8C30-919B90E8D8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C910-095F-43E0-849A-3F5AFAF86628}" type="datetimeFigureOut">
              <a:rPr lang="fr-FR" smtClean="0"/>
              <a:pPr/>
              <a:t>14/01/2021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2E71C-B9A2-46F7-8C30-919B90E8D8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C910-095F-43E0-849A-3F5AFAF86628}" type="datetimeFigureOut">
              <a:rPr lang="fr-FR" smtClean="0"/>
              <a:pPr/>
              <a:t>14/01/2021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2E71C-B9A2-46F7-8C30-919B90E8D8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C910-095F-43E0-849A-3F5AFAF86628}" type="datetimeFigureOut">
              <a:rPr lang="fr-FR" smtClean="0"/>
              <a:pPr/>
              <a:t>14/01/2021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2E71C-B9A2-46F7-8C30-919B90E8D8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C910-095F-43E0-849A-3F5AFAF86628}" type="datetimeFigureOut">
              <a:rPr lang="fr-FR" smtClean="0"/>
              <a:pPr/>
              <a:t>14/01/2021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2E71C-B9A2-46F7-8C30-919B90E8D8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C910-095F-43E0-849A-3F5AFAF86628}" type="datetimeFigureOut">
              <a:rPr lang="fr-FR" smtClean="0"/>
              <a:pPr/>
              <a:t>14/01/2021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2E71C-B9A2-46F7-8C30-919B90E8D8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C910-095F-43E0-849A-3F5AFAF86628}" type="datetimeFigureOut">
              <a:rPr lang="fr-FR" smtClean="0"/>
              <a:pPr/>
              <a:t>14/01/2021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2E71C-B9A2-46F7-8C30-919B90E8D8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C910-095F-43E0-849A-3F5AFAF86628}" type="datetimeFigureOut">
              <a:rPr lang="fr-FR" smtClean="0"/>
              <a:pPr/>
              <a:t>14/01/2021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2E71C-B9A2-46F7-8C30-919B90E8D8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C910-095F-43E0-849A-3F5AFAF86628}" type="datetimeFigureOut">
              <a:rPr lang="fr-FR" smtClean="0"/>
              <a:pPr/>
              <a:t>14/01/2021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2E71C-B9A2-46F7-8C30-919B90E8D8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C910-095F-43E0-849A-3F5AFAF86628}" type="datetimeFigureOut">
              <a:rPr lang="fr-FR" smtClean="0"/>
              <a:pPr/>
              <a:t>14/01/2021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2E71C-B9A2-46F7-8C30-919B90E8D8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C910-095F-43E0-849A-3F5AFAF86628}" type="datetimeFigureOut">
              <a:rPr lang="fr-FR" smtClean="0"/>
              <a:pPr/>
              <a:t>14/01/2021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2E71C-B9A2-46F7-8C30-919B90E8D8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3C910-095F-43E0-849A-3F5AFAF86628}" type="datetimeFigureOut">
              <a:rPr lang="fr-FR" smtClean="0"/>
              <a:pPr/>
              <a:t>14/01/2021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2E71C-B9A2-46F7-8C30-919B90E8D8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4BADB320-6856-4132-B4BE-6FD11C350B34}"/>
              </a:ext>
            </a:extLst>
          </p:cNvPr>
          <p:cNvSpPr txBox="1">
            <a:spLocks/>
          </p:cNvSpPr>
          <p:nvPr/>
        </p:nvSpPr>
        <p:spPr>
          <a:xfrm>
            <a:off x="-1758" y="0"/>
            <a:ext cx="9121631" cy="135223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3600" dirty="0">
                <a:solidFill>
                  <a:schemeClr val="bg1"/>
                </a:solidFill>
              </a:rPr>
              <a:t>« Los </a:t>
            </a:r>
            <a:r>
              <a:rPr lang="fr-FR" sz="3600" dirty="0" err="1">
                <a:solidFill>
                  <a:schemeClr val="bg1"/>
                </a:solidFill>
              </a:rPr>
              <a:t>Luchadores</a:t>
            </a:r>
            <a:r>
              <a:rPr lang="fr-FR" sz="3600" dirty="0">
                <a:solidFill>
                  <a:schemeClr val="bg1"/>
                </a:solidFill>
              </a:rPr>
              <a:t> »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E1C48CF-5B5D-40A5-A7E4-06EB9C3070CA}"/>
              </a:ext>
            </a:extLst>
          </p:cNvPr>
          <p:cNvSpPr txBox="1">
            <a:spLocks/>
          </p:cNvSpPr>
          <p:nvPr/>
        </p:nvSpPr>
        <p:spPr>
          <a:xfrm>
            <a:off x="5166851" y="282277"/>
            <a:ext cx="3707904" cy="760033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3600" dirty="0" err="1" smtClean="0">
                <a:solidFill>
                  <a:schemeClr val="bg1"/>
                </a:solidFill>
              </a:rPr>
              <a:t>Trabajo</a:t>
            </a:r>
            <a:r>
              <a:rPr lang="fr-FR" sz="3600" dirty="0" smtClean="0">
                <a:solidFill>
                  <a:schemeClr val="bg1"/>
                </a:solidFill>
              </a:rPr>
              <a:t> </a:t>
            </a:r>
            <a:r>
              <a:rPr lang="fr-FR" sz="3600" dirty="0">
                <a:solidFill>
                  <a:schemeClr val="bg1"/>
                </a:solidFill>
              </a:rPr>
              <a:t>de Juan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B3EB82B-21A7-4EE6-9307-962C58ABD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484784"/>
            <a:ext cx="3889495" cy="520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77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139952" y="1932215"/>
            <a:ext cx="460851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2400" dirty="0"/>
              <a:t>Gandhi fue reconocido como el Padre de la Nación en la India y su cumpleaños, el 2 de octubre 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s-ES" sz="2400" dirty="0"/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2400" dirty="0"/>
              <a:t>conmemorado como el Gandhi </a:t>
            </a:r>
            <a:r>
              <a:rPr lang="es-ES" sz="2400" dirty="0" err="1"/>
              <a:t>Jayanti</a:t>
            </a:r>
            <a:r>
              <a:rPr lang="es-ES" sz="2400" dirty="0"/>
              <a:t>, es un día festivo indio 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s-ES" sz="2400" dirty="0"/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2400" dirty="0"/>
              <a:t>murió asesinado el 30 de enero de 1948 en Delhi (India). </a:t>
            </a:r>
            <a:endParaRPr lang="en-US" sz="24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-6591" y="4207"/>
            <a:ext cx="9121631" cy="13522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1">
              <a:spcBef>
                <a:spcPct val="0"/>
              </a:spcBef>
              <a:defRPr/>
            </a:pPr>
            <a:r>
              <a:rPr lang="fr-FR" sz="4000" dirty="0">
                <a:latin typeface="+mj-lt"/>
                <a:ea typeface="+mj-ea"/>
                <a:cs typeface="+mj-cs"/>
              </a:rPr>
              <a:t>Gandhi … Padre de la </a:t>
            </a:r>
            <a:r>
              <a:rPr lang="fr-FR" sz="4000" dirty="0" err="1">
                <a:latin typeface="+mj-lt"/>
                <a:ea typeface="+mj-ea"/>
                <a:cs typeface="+mj-cs"/>
              </a:rPr>
              <a:t>Nación</a:t>
            </a:r>
            <a:r>
              <a:rPr lang="fr-FR" sz="4000" dirty="0">
                <a:latin typeface="+mj-lt"/>
                <a:ea typeface="+mj-ea"/>
                <a:cs typeface="+mj-cs"/>
              </a:rPr>
              <a:t>  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1D16D17-3CA3-400F-9C42-0D116B723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3470728" cy="438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82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-3348" y="-28584"/>
            <a:ext cx="9144000" cy="68865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lang="fr-FR" sz="400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endParaRPr kumimoji="0" lang="fr-FR" sz="4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endParaRPr lang="fr-FR" sz="400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endParaRPr kumimoji="0" lang="fr-FR" sz="4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fr-FR" sz="4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-3348" y="5229200"/>
            <a:ext cx="9144000" cy="10801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48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     Gandhi (1869-1948)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D1B0B9-A180-492B-9A95-2DBFD43FFA33}"/>
              </a:ext>
            </a:extLst>
          </p:cNvPr>
          <p:cNvSpPr/>
          <p:nvPr/>
        </p:nvSpPr>
        <p:spPr>
          <a:xfrm>
            <a:off x="467544" y="1377024"/>
            <a:ext cx="4752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3600" dirty="0"/>
              <a:t>“Hay muchas causas por las que estoy dispuesto a morir, pero ninguna por las que estoy dispuesto a matar ”</a:t>
            </a:r>
            <a:endParaRPr lang="en-US" sz="36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B44FC87-D388-4E44-89A0-0199591D6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976" y="260648"/>
            <a:ext cx="369151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92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-3348" y="-28584"/>
            <a:ext cx="9144000" cy="68865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lang="fr-FR" sz="400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endParaRPr kumimoji="0" lang="fr-FR" sz="4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endParaRPr lang="fr-FR" sz="400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endParaRPr kumimoji="0" lang="fr-FR" sz="4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fr-FR" sz="4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D1B247B-BBAE-468D-898D-02066FCCF9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22" y="1790466"/>
            <a:ext cx="2636153" cy="329079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BD129FD-CE5B-42BC-887A-D15FFDB21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1769698"/>
            <a:ext cx="2487549" cy="3318604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A08267C5-9B6A-4C60-AAF9-42394973A700}"/>
              </a:ext>
            </a:extLst>
          </p:cNvPr>
          <p:cNvSpPr txBox="1">
            <a:spLocks/>
          </p:cNvSpPr>
          <p:nvPr/>
        </p:nvSpPr>
        <p:spPr>
          <a:xfrm>
            <a:off x="768318" y="5294523"/>
            <a:ext cx="2913560" cy="89266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48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   Gandhi 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29AD95D4-9762-458E-85F9-C7C1DF1A2591}"/>
              </a:ext>
            </a:extLst>
          </p:cNvPr>
          <p:cNvSpPr txBox="1">
            <a:spLocks/>
          </p:cNvSpPr>
          <p:nvPr/>
        </p:nvSpPr>
        <p:spPr>
          <a:xfrm>
            <a:off x="5181805" y="5293905"/>
            <a:ext cx="3298265" cy="89266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48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Victor Hugo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631DB939-F722-4017-BAE8-622A0441272D}"/>
              </a:ext>
            </a:extLst>
          </p:cNvPr>
          <p:cNvSpPr txBox="1">
            <a:spLocks/>
          </p:cNvSpPr>
          <p:nvPr/>
        </p:nvSpPr>
        <p:spPr>
          <a:xfrm>
            <a:off x="1187625" y="6165304"/>
            <a:ext cx="2016224" cy="50405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(1869-1948)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F96CB42-FFDE-44BD-92FA-C594C885946D}"/>
              </a:ext>
            </a:extLst>
          </p:cNvPr>
          <p:cNvSpPr txBox="1">
            <a:spLocks/>
          </p:cNvSpPr>
          <p:nvPr/>
        </p:nvSpPr>
        <p:spPr>
          <a:xfrm>
            <a:off x="5725227" y="6186566"/>
            <a:ext cx="2159141" cy="50405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(1802- 1885)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3456CB-2EB8-419A-A783-9851CF82F820}"/>
              </a:ext>
            </a:extLst>
          </p:cNvPr>
          <p:cNvSpPr/>
          <p:nvPr/>
        </p:nvSpPr>
        <p:spPr>
          <a:xfrm>
            <a:off x="170277" y="273422"/>
            <a:ext cx="8218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effectLst/>
                <a:latin typeface="+mj-lt"/>
                <a:ea typeface="+mj-ea"/>
                <a:cs typeface="+mj-cs"/>
              </a:rPr>
              <a:t>    Gracias </a:t>
            </a:r>
            <a:r>
              <a:rPr lang="fr-FR" sz="5400" b="0" cap="none" spc="0" dirty="0" err="1">
                <a:ln w="0"/>
                <a:effectLst/>
                <a:latin typeface="+mj-lt"/>
                <a:ea typeface="+mj-ea"/>
                <a:cs typeface="+mj-cs"/>
              </a:rPr>
              <a:t>por</a:t>
            </a:r>
            <a:r>
              <a:rPr lang="fr-FR" sz="5400" b="0" cap="none" spc="0" dirty="0">
                <a:ln w="0"/>
                <a:effectLst/>
                <a:latin typeface="+mj-lt"/>
                <a:ea typeface="+mj-ea"/>
                <a:cs typeface="+mj-cs"/>
              </a:rPr>
              <a:t> su </a:t>
            </a:r>
            <a:r>
              <a:rPr lang="fr-FR" sz="5400" b="0" cap="none" spc="0" dirty="0" err="1">
                <a:ln w="0"/>
                <a:effectLst/>
                <a:latin typeface="+mj-lt"/>
                <a:ea typeface="+mj-ea"/>
                <a:cs typeface="+mj-cs"/>
              </a:rPr>
              <a:t>atención</a:t>
            </a:r>
            <a:r>
              <a:rPr lang="fr-FR" sz="5400" b="0" cap="none" spc="0" dirty="0">
                <a:ln w="0"/>
                <a:effectLst/>
                <a:latin typeface="+mj-lt"/>
                <a:ea typeface="+mj-ea"/>
                <a:cs typeface="+mj-cs"/>
              </a:rPr>
              <a:t> !!!</a:t>
            </a:r>
            <a:endParaRPr lang="fr-FR" sz="5400" b="0" cap="none" spc="0" dirty="0">
              <a:ln w="0"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21449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r-FR" dirty="0" smtClean="0"/>
              <a:t>FIN DE LA </a:t>
            </a:r>
            <a:r>
              <a:rPr lang="fr-FR" dirty="0" err="1" smtClean="0"/>
              <a:t>EXPOSICIóN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GRACIAS POR VUESTRA </a:t>
            </a:r>
            <a:r>
              <a:rPr lang="fr-FR" dirty="0" err="1" smtClean="0"/>
              <a:t>ATENCIóN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282" y="2780928"/>
            <a:ext cx="2337436" cy="3096344"/>
          </a:xfrm>
        </p:spPr>
      </p:pic>
    </p:spTree>
    <p:extLst>
      <p:ext uri="{BB962C8B-B14F-4D97-AF65-F5344CB8AC3E}">
        <p14:creationId xmlns:p14="http://schemas.microsoft.com/office/powerpoint/2010/main" val="2824492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-3348" y="-28584"/>
            <a:ext cx="9144000" cy="68865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-3348" y="5229200"/>
            <a:ext cx="9144000" cy="10801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60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   </a:t>
            </a:r>
            <a:r>
              <a:rPr lang="fr-FR" sz="48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Victor Hugo (1802- 1885)  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CF5CDA4-7A82-43F2-86D2-B0329A641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89" y="260648"/>
            <a:ext cx="2317067" cy="293495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4CEB85A-BDF3-4E09-A7E9-254F5F88D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182" y="1992959"/>
            <a:ext cx="2332497" cy="295395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E35F7CA-49B3-4AED-82A9-8DD25181C1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946" y="314855"/>
            <a:ext cx="2349610" cy="295395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86F4AB8-261C-42D0-917E-FCFCBF587E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4233" y="2107455"/>
            <a:ext cx="2499905" cy="29634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283968" y="1484784"/>
            <a:ext cx="446449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2400" dirty="0"/>
              <a:t>es un poeta, novelista y dramaturgo francés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s-ES" sz="24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2400" dirty="0"/>
              <a:t>considerado uno de los más importantes escritores de la literatura francesa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s-ES" sz="24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2400" dirty="0"/>
              <a:t>también es una personalidad política y un intelectual del siglo XIX</a:t>
            </a:r>
            <a:endParaRPr lang="fr-FR" sz="24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-9544" y="22136"/>
            <a:ext cx="9121631" cy="13522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1">
              <a:spcBef>
                <a:spcPct val="0"/>
              </a:spcBef>
              <a:defRPr/>
            </a:pPr>
            <a:r>
              <a:rPr lang="fr-FR" sz="4000" dirty="0">
                <a:latin typeface="+mj-lt"/>
                <a:ea typeface="+mj-ea"/>
                <a:cs typeface="+mj-cs"/>
              </a:rPr>
              <a:t>Victor Hugo (1802- 1885) 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9D135A3-C497-4BFA-B3AD-AE696A0C8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798515"/>
            <a:ext cx="3384376" cy="428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67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95536" y="1772816"/>
            <a:ext cx="494444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2400" dirty="0" err="1"/>
              <a:t>Victor</a:t>
            </a:r>
            <a:r>
              <a:rPr lang="es-ES" sz="2400" dirty="0"/>
              <a:t> Hugo siempre ha denunciado las injusticias y ha luchado contra la pena de muerte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s-ES" sz="24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2400" dirty="0"/>
              <a:t>En  1839, Víctor Hugo aprovecha su fama en favor de un condenado a muerte. Él Intercede con el rey Luis Felipe.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s-ES" sz="24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2400" dirty="0"/>
              <a:t>En 1848, Hugo y otros parlamentarios proponen una ley para la abolición total de la pena capital </a:t>
            </a:r>
            <a:endParaRPr lang="en-US" sz="24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-13127" y="1"/>
            <a:ext cx="9121631" cy="13522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1">
              <a:spcBef>
                <a:spcPct val="0"/>
              </a:spcBef>
              <a:defRPr/>
            </a:pPr>
            <a:r>
              <a:rPr lang="fr-FR" sz="4000" dirty="0">
                <a:latin typeface="+mj-lt"/>
                <a:ea typeface="+mj-ea"/>
                <a:cs typeface="+mj-cs"/>
              </a:rPr>
              <a:t>Victor Hugo y</a:t>
            </a:r>
            <a:r>
              <a:rPr lang="es-ES" sz="4000" dirty="0">
                <a:latin typeface="+mj-lt"/>
                <a:ea typeface="+mj-ea"/>
                <a:cs typeface="+mj-cs"/>
              </a:rPr>
              <a:t> la lucha por la justicia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89F8DA1-F424-42F9-9CA7-433E13CF9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999" y="1878725"/>
            <a:ext cx="3408481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31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211960" y="1772816"/>
            <a:ext cx="4752528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2400" dirty="0" err="1"/>
              <a:t>Notre</a:t>
            </a:r>
            <a:r>
              <a:rPr lang="es-ES" sz="2400" dirty="0"/>
              <a:t>-Dame de Paris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2400" dirty="0"/>
              <a:t>Los Miserables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2400" dirty="0"/>
              <a:t>El Último Día de un Condenado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2400" dirty="0"/>
              <a:t>El hombre que se ríe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2400" dirty="0" smtClean="0"/>
              <a:t>Noventa </a:t>
            </a:r>
            <a:r>
              <a:rPr lang="es-ES" sz="2400" dirty="0"/>
              <a:t>y tres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2400" dirty="0"/>
              <a:t>Los Trabajadores del Mar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2400" dirty="0"/>
              <a:t>Claude </a:t>
            </a:r>
            <a:r>
              <a:rPr lang="es-ES" sz="2400" dirty="0" err="1"/>
              <a:t>Gueux</a:t>
            </a:r>
            <a:endParaRPr lang="en-US" sz="24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-13127" y="1"/>
            <a:ext cx="9121631" cy="13522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1">
              <a:spcBef>
                <a:spcPct val="0"/>
              </a:spcBef>
              <a:defRPr/>
            </a:pPr>
            <a:r>
              <a:rPr lang="fr-FR" sz="4000" dirty="0">
                <a:latin typeface="+mj-lt"/>
                <a:ea typeface="+mj-ea"/>
                <a:cs typeface="+mj-cs"/>
              </a:rPr>
              <a:t>Victor Hugo </a:t>
            </a:r>
            <a:r>
              <a:rPr lang="fr-FR" sz="4000" dirty="0" err="1">
                <a:latin typeface="+mj-lt"/>
                <a:ea typeface="+mj-ea"/>
                <a:cs typeface="+mj-cs"/>
              </a:rPr>
              <a:t>escribió</a:t>
            </a:r>
            <a:r>
              <a:rPr lang="fr-FR" sz="4000" dirty="0">
                <a:latin typeface="+mj-lt"/>
                <a:ea typeface="+mj-ea"/>
                <a:cs typeface="+mj-cs"/>
              </a:rPr>
              <a:t> las </a:t>
            </a:r>
            <a:r>
              <a:rPr lang="fr-FR" sz="4000" dirty="0" err="1">
                <a:latin typeface="+mj-lt"/>
                <a:ea typeface="+mj-ea"/>
                <a:cs typeface="+mj-cs"/>
              </a:rPr>
              <a:t>novelas</a:t>
            </a:r>
            <a:r>
              <a:rPr lang="fr-FR" sz="4000" dirty="0">
                <a:latin typeface="+mj-lt"/>
                <a:ea typeface="+mj-ea"/>
                <a:cs typeface="+mj-cs"/>
              </a:rPr>
              <a:t> 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02D5682-93DB-4795-8D7D-151F2C917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700808"/>
            <a:ext cx="3405200" cy="454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17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-3348" y="-28584"/>
            <a:ext cx="9144000" cy="68865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lang="fr-FR" sz="400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endParaRPr kumimoji="0" lang="fr-FR" sz="4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endParaRPr lang="fr-FR" sz="400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endParaRPr kumimoji="0" lang="fr-FR" sz="4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fr-FR" sz="4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-3348" y="5229200"/>
            <a:ext cx="9144000" cy="10801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60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   </a:t>
            </a:r>
            <a:r>
              <a:rPr lang="fr-FR" sz="48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Victor Hugo (1802- 1885)  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99C3C33-FDF5-45BA-8BEC-BBB1B1ED8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543" y="71262"/>
            <a:ext cx="3681265" cy="43658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4D1B0B9-A180-492B-9A95-2DBFD43FFA33}"/>
              </a:ext>
            </a:extLst>
          </p:cNvPr>
          <p:cNvSpPr/>
          <p:nvPr/>
        </p:nvSpPr>
        <p:spPr>
          <a:xfrm>
            <a:off x="611560" y="1377024"/>
            <a:ext cx="46085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3600" dirty="0" smtClean="0"/>
              <a:t>“La </a:t>
            </a:r>
            <a:r>
              <a:rPr lang="es-ES" sz="3600" dirty="0"/>
              <a:t>pena de muerte es el signo especial y eterno de la barbarie”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47384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-3348" y="-28584"/>
            <a:ext cx="9144000" cy="68865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-3348" y="5229200"/>
            <a:ext cx="9144000" cy="10801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48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   Gandhi (1869-1948)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5AC75B5-C239-47A5-9E61-2C08B07F3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25" y="1275511"/>
            <a:ext cx="2843896" cy="35936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CF9A5B4-979C-43D3-B6B3-64D2060F9B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9" y="260647"/>
            <a:ext cx="2423999" cy="436640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3229AE5-7ADD-4CFB-B443-61F24AD3CC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772044"/>
            <a:ext cx="2899768" cy="361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67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283968" y="2276872"/>
            <a:ext cx="43581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/>
              <a:t>E</a:t>
            </a:r>
            <a:r>
              <a:rPr lang="es-ES" sz="2800" b="1" dirty="0" smtClean="0"/>
              <a:t>s </a:t>
            </a:r>
            <a:r>
              <a:rPr lang="es-ES" sz="2800" b="1" dirty="0"/>
              <a:t>apodado «el Mahatma», «que tiene un alma grande» </a:t>
            </a:r>
            <a:endParaRPr lang="en-US" sz="2800" b="1" dirty="0"/>
          </a:p>
          <a:p>
            <a:r>
              <a:rPr lang="es-ES" sz="2800" b="1" dirty="0"/>
              <a:t>filósofo y político indio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-9544" y="22136"/>
            <a:ext cx="9121631" cy="13522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1">
              <a:spcBef>
                <a:spcPct val="0"/>
              </a:spcBef>
              <a:defRPr/>
            </a:pPr>
            <a:r>
              <a:rPr lang="fr-FR" sz="4000" dirty="0" err="1">
                <a:latin typeface="+mj-lt"/>
                <a:ea typeface="+mj-ea"/>
                <a:cs typeface="+mj-cs"/>
              </a:rPr>
              <a:t>Monhandas</a:t>
            </a:r>
            <a:r>
              <a:rPr lang="fr-FR" sz="4000" dirty="0">
                <a:latin typeface="+mj-lt"/>
                <a:ea typeface="+mj-ea"/>
                <a:cs typeface="+mj-cs"/>
              </a:rPr>
              <a:t> Gandhi (1869-1948) 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5A5DE1-3174-4ED4-9318-C2D948AD05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96" y="1778040"/>
            <a:ext cx="3517672" cy="234322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AD25A24-F01D-4F67-9BCA-BBB3EB12FBCA}"/>
              </a:ext>
            </a:extLst>
          </p:cNvPr>
          <p:cNvSpPr txBox="1"/>
          <p:nvPr/>
        </p:nvSpPr>
        <p:spPr>
          <a:xfrm>
            <a:off x="478264" y="4442336"/>
            <a:ext cx="79101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/>
              <a:t>Nació el 2 de octubre de 1869 en Porbandar (</a:t>
            </a:r>
            <a:r>
              <a:rPr lang="es-ES" sz="2400" dirty="0" err="1"/>
              <a:t>Gujarat</a:t>
            </a:r>
            <a:r>
              <a:rPr lang="es-ES" sz="2400" dirty="0"/>
              <a:t>, India) en una familia acomodada de la India</a:t>
            </a:r>
          </a:p>
          <a:p>
            <a:endParaRPr lang="es-ES" sz="2400" dirty="0"/>
          </a:p>
          <a:p>
            <a:r>
              <a:rPr lang="es-ES" sz="2400" dirty="0"/>
              <a:t>Es un modelo para muchas personas por su resistencia no violenta y su pensamiento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652349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67544" y="1857013"/>
            <a:ext cx="47525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2400" dirty="0"/>
              <a:t>los pobres y la emancipación de las mujeres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s-ES" sz="24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2400" dirty="0"/>
              <a:t>la paz entre las comunidades religiosas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s-ES" sz="24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2400" dirty="0"/>
              <a:t>contra el sistema de castas que da origen a las desigualdades sociales entre los indios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s-ES" sz="2400" dirty="0"/>
          </a:p>
          <a:p>
            <a:r>
              <a:rPr lang="es-ES" sz="2400" b="1" dirty="0"/>
              <a:t>       … pero su mayor batalla es la     </a:t>
            </a:r>
          </a:p>
          <a:p>
            <a:r>
              <a:rPr lang="es-ES" sz="2400" b="1" dirty="0"/>
              <a:t>       independencia de su país</a:t>
            </a:r>
            <a:endParaRPr lang="en-US" sz="2400" b="1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-13127" y="1"/>
            <a:ext cx="9121631" cy="13522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1">
              <a:spcBef>
                <a:spcPct val="0"/>
              </a:spcBef>
              <a:defRPr/>
            </a:pPr>
            <a:r>
              <a:rPr lang="fr-FR" sz="4000" dirty="0">
                <a:latin typeface="+mj-lt"/>
                <a:ea typeface="+mj-ea"/>
                <a:cs typeface="+mj-cs"/>
              </a:rPr>
              <a:t>Gandhi, </a:t>
            </a:r>
            <a:r>
              <a:rPr lang="es-ES" sz="4000" dirty="0">
                <a:latin typeface="+mj-lt"/>
                <a:ea typeface="+mj-ea"/>
                <a:cs typeface="+mj-cs"/>
              </a:rPr>
              <a:t>toda su vida lucha por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4CA9DE9-A550-4AB9-9939-EB39C62D8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1732289"/>
            <a:ext cx="2664296" cy="479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181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575</Words>
  <Application>Microsoft Office PowerPoint</Application>
  <PresentationFormat>Affichage à l'écran (4:3)</PresentationFormat>
  <Paragraphs>122</Paragraphs>
  <Slides>13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arial</vt:lpstr>
      <vt:lpstr>Calibri</vt:lpstr>
      <vt:lpstr>Roboto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FIN DE LA EXPOSICIóN GRACIAS POR VUESTRA ATENCIóN</vt:lpstr>
    </vt:vector>
  </TitlesOfParts>
  <Company>ORANGE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IRLANDE</dc:title>
  <dc:creator>NAAB7473</dc:creator>
  <cp:lastModifiedBy>Apesdamm</cp:lastModifiedBy>
  <cp:revision>161</cp:revision>
  <dcterms:created xsi:type="dcterms:W3CDTF">2015-03-04T19:35:08Z</dcterms:created>
  <dcterms:modified xsi:type="dcterms:W3CDTF">2021-01-14T07:40:39Z</dcterms:modified>
</cp:coreProperties>
</file>